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80" r:id="rId22"/>
    <p:sldId id="276" r:id="rId23"/>
    <p:sldId id="277" r:id="rId24"/>
    <p:sldId id="278"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4/20/2020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A4A91-36F4-42AE-93BB-188E323F47D5}"/>
              </a:ext>
            </a:extLst>
          </p:cNvPr>
          <p:cNvSpPr>
            <a:spLocks noGrp="1"/>
          </p:cNvSpPr>
          <p:nvPr>
            <p:ph type="ctrTitle"/>
          </p:nvPr>
        </p:nvSpPr>
        <p:spPr>
          <a:xfrm>
            <a:off x="1541463" y="213721"/>
            <a:ext cx="8915399" cy="729254"/>
          </a:xfrm>
        </p:spPr>
        <p:txBody>
          <a:bodyPr>
            <a:normAutofit fontScale="90000"/>
          </a:bodyPr>
          <a:lstStyle/>
          <a:p>
            <a:pPr algn="ctr"/>
            <a:r>
              <a:rPr lang="en-IN" b="1" dirty="0" err="1"/>
              <a:t>MediCare</a:t>
            </a:r>
            <a:endParaRPr lang="en-IN" b="1" dirty="0"/>
          </a:p>
        </p:txBody>
      </p:sp>
      <p:sp>
        <p:nvSpPr>
          <p:cNvPr id="3" name="Subtitle 2">
            <a:extLst>
              <a:ext uri="{FF2B5EF4-FFF2-40B4-BE49-F238E27FC236}">
                <a16:creationId xmlns:a16="http://schemas.microsoft.com/office/drawing/2014/main" id="{19B021DC-A305-4FD5-A172-E8B72EC5A0F2}"/>
              </a:ext>
            </a:extLst>
          </p:cNvPr>
          <p:cNvSpPr>
            <a:spLocks noGrp="1"/>
          </p:cNvSpPr>
          <p:nvPr>
            <p:ph type="subTitle" idx="1"/>
          </p:nvPr>
        </p:nvSpPr>
        <p:spPr>
          <a:xfrm>
            <a:off x="1925638" y="5057775"/>
            <a:ext cx="8915399" cy="1473106"/>
          </a:xfrm>
        </p:spPr>
        <p:txBody>
          <a:bodyPr>
            <a:normAutofit/>
          </a:bodyPr>
          <a:lstStyle/>
          <a:p>
            <a:pPr marL="412750" lvl="0" indent="-285750">
              <a:spcBef>
                <a:spcPts val="0"/>
              </a:spcBef>
              <a:buSzPts val="1600"/>
              <a:buFont typeface="Wingdings" panose="05000000000000000000" pitchFamily="2" charset="2"/>
              <a:buChar char="Ø"/>
            </a:pPr>
            <a:r>
              <a:rPr lang="en-IN" dirty="0">
                <a:sym typeface="Calibri"/>
              </a:rPr>
              <a:t>Team Name: </a:t>
            </a:r>
            <a:r>
              <a:rPr lang="en-IN" b="1" dirty="0">
                <a:sym typeface="Calibri"/>
              </a:rPr>
              <a:t>Amigos</a:t>
            </a:r>
          </a:p>
          <a:p>
            <a:pPr marL="412750" lvl="0" indent="-285750">
              <a:spcBef>
                <a:spcPts val="0"/>
              </a:spcBef>
              <a:buSzPts val="1600"/>
              <a:buFont typeface="Wingdings" panose="05000000000000000000" pitchFamily="2" charset="2"/>
              <a:buChar char="Ø"/>
            </a:pPr>
            <a:r>
              <a:rPr lang="en-IN" dirty="0">
                <a:sym typeface="Calibri"/>
              </a:rPr>
              <a:t>Team Members :</a:t>
            </a:r>
            <a:r>
              <a:rPr lang="en-IN" b="1" dirty="0">
                <a:sym typeface="Calibri"/>
              </a:rPr>
              <a:t>Shalini Chandra </a:t>
            </a:r>
            <a:r>
              <a:rPr lang="en-IN" b="1" dirty="0"/>
              <a:t>001062801 </a:t>
            </a:r>
          </a:p>
          <a:p>
            <a:r>
              <a:rPr lang="en-IN" b="1" dirty="0">
                <a:sym typeface="Calibri"/>
              </a:rPr>
              <a:t>                                   </a:t>
            </a:r>
            <a:r>
              <a:rPr lang="en-IN" b="1" dirty="0" err="1">
                <a:sym typeface="Calibri"/>
              </a:rPr>
              <a:t>Vardhana</a:t>
            </a:r>
            <a:r>
              <a:rPr lang="en-IN" b="1" dirty="0">
                <a:sym typeface="Calibri"/>
              </a:rPr>
              <a:t> Bhatt </a:t>
            </a:r>
            <a:r>
              <a:rPr lang="en-IN" b="1" dirty="0"/>
              <a:t>001064528</a:t>
            </a:r>
          </a:p>
          <a:p>
            <a:r>
              <a:rPr lang="en-IN" b="1" dirty="0">
                <a:sym typeface="Calibri"/>
              </a:rPr>
              <a:t>                                   Karishma Murde </a:t>
            </a:r>
            <a:r>
              <a:rPr lang="en-IN" b="1" dirty="0"/>
              <a:t>001065741</a:t>
            </a:r>
          </a:p>
        </p:txBody>
      </p:sp>
      <p:pic>
        <p:nvPicPr>
          <p:cNvPr id="6" name="Picture 5">
            <a:extLst>
              <a:ext uri="{FF2B5EF4-FFF2-40B4-BE49-F238E27FC236}">
                <a16:creationId xmlns:a16="http://schemas.microsoft.com/office/drawing/2014/main" id="{480EDD8C-17F7-4B8E-A93C-AC6D20E17F3C}"/>
              </a:ext>
            </a:extLst>
          </p:cNvPr>
          <p:cNvPicPr>
            <a:picLocks noChangeAspect="1"/>
          </p:cNvPicPr>
          <p:nvPr/>
        </p:nvPicPr>
        <p:blipFill>
          <a:blip r:embed="rId2"/>
          <a:stretch>
            <a:fillRect/>
          </a:stretch>
        </p:blipFill>
        <p:spPr>
          <a:xfrm>
            <a:off x="3182143" y="942975"/>
            <a:ext cx="5634038" cy="3798951"/>
          </a:xfrm>
          <a:prstGeom prst="rect">
            <a:avLst/>
          </a:prstGeom>
        </p:spPr>
      </p:pic>
    </p:spTree>
    <p:extLst>
      <p:ext uri="{BB962C8B-B14F-4D97-AF65-F5344CB8AC3E}">
        <p14:creationId xmlns:p14="http://schemas.microsoft.com/office/powerpoint/2010/main" val="2041433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5BB7-26AE-4EFE-8854-FE8E9AB623C3}"/>
              </a:ext>
            </a:extLst>
          </p:cNvPr>
          <p:cNvSpPr>
            <a:spLocks noGrp="1"/>
          </p:cNvSpPr>
          <p:nvPr>
            <p:ph type="title"/>
          </p:nvPr>
        </p:nvSpPr>
        <p:spPr>
          <a:xfrm>
            <a:off x="1907125" y="85725"/>
            <a:ext cx="8911687" cy="890365"/>
          </a:xfrm>
        </p:spPr>
        <p:txBody>
          <a:bodyPr/>
          <a:lstStyle/>
          <a:p>
            <a:pPr algn="ctr"/>
            <a:r>
              <a:rPr lang="en-IN" b="1" dirty="0"/>
              <a:t>Capabilities</a:t>
            </a:r>
          </a:p>
        </p:txBody>
      </p:sp>
      <p:sp>
        <p:nvSpPr>
          <p:cNvPr id="3" name="Content Placeholder 2">
            <a:extLst>
              <a:ext uri="{FF2B5EF4-FFF2-40B4-BE49-F238E27FC236}">
                <a16:creationId xmlns:a16="http://schemas.microsoft.com/office/drawing/2014/main" id="{9DC0A09D-1AF6-455F-98B1-6144314C39A1}"/>
              </a:ext>
            </a:extLst>
          </p:cNvPr>
          <p:cNvSpPr>
            <a:spLocks noGrp="1"/>
          </p:cNvSpPr>
          <p:nvPr>
            <p:ph idx="1"/>
          </p:nvPr>
        </p:nvSpPr>
        <p:spPr>
          <a:xfrm>
            <a:off x="1400175" y="1352550"/>
            <a:ext cx="10429875" cy="4791076"/>
          </a:xfrm>
        </p:spPr>
        <p:txBody>
          <a:bodyPr>
            <a:noAutofit/>
          </a:bodyPr>
          <a:lstStyle/>
          <a:p>
            <a:r>
              <a:rPr lang="en-US" sz="1600" dirty="0"/>
              <a:t>Applicant: Applicant can apply for a job in Trust and Old age Home and can view his application status. </a:t>
            </a:r>
          </a:p>
          <a:p>
            <a:r>
              <a:rPr lang="en-US" sz="1600" dirty="0"/>
              <a:t>Guest: Guest can raise an ongoing service request, can sign up as a funding agency and can view Trust and old age home details.</a:t>
            </a:r>
          </a:p>
          <a:p>
            <a:r>
              <a:rPr lang="en-US" sz="1600" dirty="0"/>
              <a:t>System Admin: System admin can manage Country, state, city networks and can also manage Trust and Old age Home in these particular networks. </a:t>
            </a:r>
          </a:p>
          <a:p>
            <a:r>
              <a:rPr lang="en-US" sz="1600" dirty="0"/>
              <a:t>Admin : The admins of both Trust and Old age home can manage their organization respectively , publish jobs, Manage job applications and manage the employee user account.</a:t>
            </a:r>
          </a:p>
          <a:p>
            <a:r>
              <a:rPr lang="en-US" sz="1600" dirty="0"/>
              <a:t>Manager: Manager manages the tasks posted by guests, assigns tasks to coordinator ,creates projects as well as manages the funding agencies. </a:t>
            </a:r>
          </a:p>
          <a:p>
            <a:r>
              <a:rPr lang="en-US" sz="1600" dirty="0"/>
              <a:t>Coordinator: Coordinator can view any ongoing service request and take up the request to work voluntarily. He also updates the status of the service request. </a:t>
            </a:r>
          </a:p>
          <a:p>
            <a:r>
              <a:rPr lang="en-US" sz="1600" dirty="0" err="1"/>
              <a:t>CareTaker</a:t>
            </a:r>
            <a:r>
              <a:rPr lang="en-US" sz="1600" dirty="0"/>
              <a:t> : Accepts the Old Age people from the Coordinator, Keeps the records and assigns the senior citizen to the Doctor based on illness.</a:t>
            </a:r>
          </a:p>
          <a:p>
            <a:r>
              <a:rPr lang="en-US" sz="1600" dirty="0"/>
              <a:t>Doctor : Accepts the Senior Citizens from Care Taker. </a:t>
            </a:r>
          </a:p>
          <a:p>
            <a:endParaRPr lang="en-IN" sz="1600" dirty="0"/>
          </a:p>
        </p:txBody>
      </p:sp>
    </p:spTree>
    <p:extLst>
      <p:ext uri="{BB962C8B-B14F-4D97-AF65-F5344CB8AC3E}">
        <p14:creationId xmlns:p14="http://schemas.microsoft.com/office/powerpoint/2010/main" val="62668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96B9-A058-4D6E-962B-ACA97202883A}"/>
              </a:ext>
            </a:extLst>
          </p:cNvPr>
          <p:cNvSpPr>
            <a:spLocks noGrp="1"/>
          </p:cNvSpPr>
          <p:nvPr>
            <p:ph type="title"/>
          </p:nvPr>
        </p:nvSpPr>
        <p:spPr>
          <a:xfrm>
            <a:off x="2107150" y="414560"/>
            <a:ext cx="8911687" cy="556990"/>
          </a:xfrm>
        </p:spPr>
        <p:txBody>
          <a:bodyPr>
            <a:normAutofit fontScale="90000"/>
          </a:bodyPr>
          <a:lstStyle/>
          <a:p>
            <a:pPr algn="ctr"/>
            <a:r>
              <a:rPr lang="en-IN" b="1" dirty="0"/>
              <a:t>Login Screen</a:t>
            </a:r>
          </a:p>
        </p:txBody>
      </p:sp>
      <p:pic>
        <p:nvPicPr>
          <p:cNvPr id="4" name="Picture 3">
            <a:extLst>
              <a:ext uri="{FF2B5EF4-FFF2-40B4-BE49-F238E27FC236}">
                <a16:creationId xmlns:a16="http://schemas.microsoft.com/office/drawing/2014/main" id="{9960B90C-782A-4FA7-8227-B513DCF6EE65}"/>
              </a:ext>
            </a:extLst>
          </p:cNvPr>
          <p:cNvPicPr>
            <a:picLocks noChangeAspect="1"/>
          </p:cNvPicPr>
          <p:nvPr/>
        </p:nvPicPr>
        <p:blipFill>
          <a:blip r:embed="rId2"/>
          <a:stretch>
            <a:fillRect/>
          </a:stretch>
        </p:blipFill>
        <p:spPr>
          <a:xfrm>
            <a:off x="2342891" y="1543050"/>
            <a:ext cx="8841090" cy="4676775"/>
          </a:xfrm>
          <a:prstGeom prst="rect">
            <a:avLst/>
          </a:prstGeom>
        </p:spPr>
      </p:pic>
    </p:spTree>
    <p:extLst>
      <p:ext uri="{BB962C8B-B14F-4D97-AF65-F5344CB8AC3E}">
        <p14:creationId xmlns:p14="http://schemas.microsoft.com/office/powerpoint/2010/main" val="784428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25FC-DE93-491E-873D-18D592D49670}"/>
              </a:ext>
            </a:extLst>
          </p:cNvPr>
          <p:cNvSpPr>
            <a:spLocks noGrp="1"/>
          </p:cNvSpPr>
          <p:nvPr>
            <p:ph type="title"/>
          </p:nvPr>
        </p:nvSpPr>
        <p:spPr>
          <a:xfrm>
            <a:off x="2497675" y="290735"/>
            <a:ext cx="8911687" cy="795115"/>
          </a:xfrm>
        </p:spPr>
        <p:txBody>
          <a:bodyPr/>
          <a:lstStyle/>
          <a:p>
            <a:pPr algn="ctr"/>
            <a:r>
              <a:rPr lang="en-IN" b="1" dirty="0"/>
              <a:t>System Admin Work Area</a:t>
            </a:r>
          </a:p>
        </p:txBody>
      </p:sp>
      <p:pic>
        <p:nvPicPr>
          <p:cNvPr id="5" name="Picture 4">
            <a:extLst>
              <a:ext uri="{FF2B5EF4-FFF2-40B4-BE49-F238E27FC236}">
                <a16:creationId xmlns:a16="http://schemas.microsoft.com/office/drawing/2014/main" id="{739AE0BB-D7B9-4299-AAB7-82806C782256}"/>
              </a:ext>
            </a:extLst>
          </p:cNvPr>
          <p:cNvPicPr>
            <a:picLocks noChangeAspect="1"/>
          </p:cNvPicPr>
          <p:nvPr/>
        </p:nvPicPr>
        <p:blipFill>
          <a:blip r:embed="rId2"/>
          <a:stretch>
            <a:fillRect/>
          </a:stretch>
        </p:blipFill>
        <p:spPr>
          <a:xfrm>
            <a:off x="2581275" y="1990725"/>
            <a:ext cx="8699715" cy="4010025"/>
          </a:xfrm>
          <a:prstGeom prst="rect">
            <a:avLst/>
          </a:prstGeom>
        </p:spPr>
      </p:pic>
    </p:spTree>
    <p:extLst>
      <p:ext uri="{BB962C8B-B14F-4D97-AF65-F5344CB8AC3E}">
        <p14:creationId xmlns:p14="http://schemas.microsoft.com/office/powerpoint/2010/main" val="1090124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C1A8C-D26A-48AC-92EE-77213E3B65D2}"/>
              </a:ext>
            </a:extLst>
          </p:cNvPr>
          <p:cNvSpPr>
            <a:spLocks noGrp="1"/>
          </p:cNvSpPr>
          <p:nvPr>
            <p:ph type="title"/>
          </p:nvPr>
        </p:nvSpPr>
        <p:spPr>
          <a:xfrm>
            <a:off x="2402425" y="385985"/>
            <a:ext cx="8911687" cy="776065"/>
          </a:xfrm>
        </p:spPr>
        <p:txBody>
          <a:bodyPr/>
          <a:lstStyle/>
          <a:p>
            <a:pPr algn="ctr"/>
            <a:r>
              <a:rPr lang="en-IN" b="1" dirty="0"/>
              <a:t>Guest Work Area</a:t>
            </a:r>
          </a:p>
        </p:txBody>
      </p:sp>
      <p:pic>
        <p:nvPicPr>
          <p:cNvPr id="4" name="Picture 3">
            <a:extLst>
              <a:ext uri="{FF2B5EF4-FFF2-40B4-BE49-F238E27FC236}">
                <a16:creationId xmlns:a16="http://schemas.microsoft.com/office/drawing/2014/main" id="{7433A7B3-84DD-4072-9072-95FA7EAC6193}"/>
              </a:ext>
            </a:extLst>
          </p:cNvPr>
          <p:cNvPicPr>
            <a:picLocks noChangeAspect="1"/>
          </p:cNvPicPr>
          <p:nvPr/>
        </p:nvPicPr>
        <p:blipFill>
          <a:blip r:embed="rId2"/>
          <a:stretch>
            <a:fillRect/>
          </a:stretch>
        </p:blipFill>
        <p:spPr>
          <a:xfrm>
            <a:off x="2402424" y="1565275"/>
            <a:ext cx="9079423" cy="4464050"/>
          </a:xfrm>
          <a:prstGeom prst="rect">
            <a:avLst/>
          </a:prstGeom>
        </p:spPr>
      </p:pic>
    </p:spTree>
    <p:extLst>
      <p:ext uri="{BB962C8B-B14F-4D97-AF65-F5344CB8AC3E}">
        <p14:creationId xmlns:p14="http://schemas.microsoft.com/office/powerpoint/2010/main" val="3377645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36896-C498-4E52-992F-831B0E41B90D}"/>
              </a:ext>
            </a:extLst>
          </p:cNvPr>
          <p:cNvSpPr>
            <a:spLocks noGrp="1"/>
          </p:cNvSpPr>
          <p:nvPr>
            <p:ph type="title"/>
          </p:nvPr>
        </p:nvSpPr>
        <p:spPr>
          <a:xfrm>
            <a:off x="2383375" y="347885"/>
            <a:ext cx="8911687" cy="699865"/>
          </a:xfrm>
        </p:spPr>
        <p:txBody>
          <a:bodyPr/>
          <a:lstStyle/>
          <a:p>
            <a:pPr algn="ctr"/>
            <a:r>
              <a:rPr lang="en-IN" b="1" dirty="0"/>
              <a:t>Raise Request</a:t>
            </a:r>
          </a:p>
        </p:txBody>
      </p:sp>
      <p:pic>
        <p:nvPicPr>
          <p:cNvPr id="4" name="Picture 3">
            <a:extLst>
              <a:ext uri="{FF2B5EF4-FFF2-40B4-BE49-F238E27FC236}">
                <a16:creationId xmlns:a16="http://schemas.microsoft.com/office/drawing/2014/main" id="{FCD19A51-178F-4823-BF73-0175CC5DF61F}"/>
              </a:ext>
            </a:extLst>
          </p:cNvPr>
          <p:cNvPicPr>
            <a:picLocks noChangeAspect="1"/>
          </p:cNvPicPr>
          <p:nvPr/>
        </p:nvPicPr>
        <p:blipFill>
          <a:blip r:embed="rId2"/>
          <a:stretch>
            <a:fillRect/>
          </a:stretch>
        </p:blipFill>
        <p:spPr>
          <a:xfrm>
            <a:off x="1818580" y="1717675"/>
            <a:ext cx="10041276" cy="4654550"/>
          </a:xfrm>
          <a:prstGeom prst="rect">
            <a:avLst/>
          </a:prstGeom>
        </p:spPr>
      </p:pic>
    </p:spTree>
    <p:extLst>
      <p:ext uri="{BB962C8B-B14F-4D97-AF65-F5344CB8AC3E}">
        <p14:creationId xmlns:p14="http://schemas.microsoft.com/office/powerpoint/2010/main" val="385868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F5024-4007-4FD4-B81A-D27B6A02D6E7}"/>
              </a:ext>
            </a:extLst>
          </p:cNvPr>
          <p:cNvSpPr>
            <a:spLocks noGrp="1"/>
          </p:cNvSpPr>
          <p:nvPr>
            <p:ph type="title"/>
          </p:nvPr>
        </p:nvSpPr>
        <p:spPr>
          <a:xfrm>
            <a:off x="2592925" y="624110"/>
            <a:ext cx="8911687" cy="823690"/>
          </a:xfrm>
        </p:spPr>
        <p:txBody>
          <a:bodyPr/>
          <a:lstStyle/>
          <a:p>
            <a:pPr algn="ctr"/>
            <a:r>
              <a:rPr lang="en-IN" b="1" dirty="0"/>
              <a:t>Manager Work Area</a:t>
            </a:r>
          </a:p>
        </p:txBody>
      </p:sp>
      <p:pic>
        <p:nvPicPr>
          <p:cNvPr id="4" name="Picture 3">
            <a:extLst>
              <a:ext uri="{FF2B5EF4-FFF2-40B4-BE49-F238E27FC236}">
                <a16:creationId xmlns:a16="http://schemas.microsoft.com/office/drawing/2014/main" id="{4FCACF4C-5352-4A56-B8DE-D442FA82FAE6}"/>
              </a:ext>
            </a:extLst>
          </p:cNvPr>
          <p:cNvPicPr>
            <a:picLocks noChangeAspect="1"/>
          </p:cNvPicPr>
          <p:nvPr/>
        </p:nvPicPr>
        <p:blipFill>
          <a:blip r:embed="rId2"/>
          <a:stretch>
            <a:fillRect/>
          </a:stretch>
        </p:blipFill>
        <p:spPr>
          <a:xfrm>
            <a:off x="2819400" y="2162175"/>
            <a:ext cx="8086103" cy="3676650"/>
          </a:xfrm>
          <a:prstGeom prst="rect">
            <a:avLst/>
          </a:prstGeom>
        </p:spPr>
      </p:pic>
    </p:spTree>
    <p:extLst>
      <p:ext uri="{BB962C8B-B14F-4D97-AF65-F5344CB8AC3E}">
        <p14:creationId xmlns:p14="http://schemas.microsoft.com/office/powerpoint/2010/main" val="250821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30EA-D342-4031-A00C-677C48577547}"/>
              </a:ext>
            </a:extLst>
          </p:cNvPr>
          <p:cNvSpPr>
            <a:spLocks noGrp="1"/>
          </p:cNvSpPr>
          <p:nvPr>
            <p:ph type="title"/>
          </p:nvPr>
        </p:nvSpPr>
        <p:spPr>
          <a:xfrm>
            <a:off x="2226045" y="342163"/>
            <a:ext cx="8911687" cy="680815"/>
          </a:xfrm>
        </p:spPr>
        <p:txBody>
          <a:bodyPr/>
          <a:lstStyle/>
          <a:p>
            <a:pPr algn="ctr"/>
            <a:r>
              <a:rPr lang="en-IN" b="1" dirty="0"/>
              <a:t>View Request Status – Bar Graph</a:t>
            </a:r>
          </a:p>
        </p:txBody>
      </p:sp>
      <p:pic>
        <p:nvPicPr>
          <p:cNvPr id="4" name="Picture 3">
            <a:extLst>
              <a:ext uri="{FF2B5EF4-FFF2-40B4-BE49-F238E27FC236}">
                <a16:creationId xmlns:a16="http://schemas.microsoft.com/office/drawing/2014/main" id="{C178AFB8-1FAC-498A-98AD-24307C55A4E5}"/>
              </a:ext>
            </a:extLst>
          </p:cNvPr>
          <p:cNvPicPr>
            <a:picLocks noChangeAspect="1"/>
          </p:cNvPicPr>
          <p:nvPr/>
        </p:nvPicPr>
        <p:blipFill>
          <a:blip r:embed="rId2"/>
          <a:stretch>
            <a:fillRect/>
          </a:stretch>
        </p:blipFill>
        <p:spPr>
          <a:xfrm>
            <a:off x="2743200" y="1925762"/>
            <a:ext cx="8394532" cy="4417888"/>
          </a:xfrm>
          <a:prstGeom prst="rect">
            <a:avLst/>
          </a:prstGeom>
        </p:spPr>
      </p:pic>
    </p:spTree>
    <p:extLst>
      <p:ext uri="{BB962C8B-B14F-4D97-AF65-F5344CB8AC3E}">
        <p14:creationId xmlns:p14="http://schemas.microsoft.com/office/powerpoint/2010/main" val="601558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D8F1-0AD0-4DA7-8A1A-E01E15445A61}"/>
              </a:ext>
            </a:extLst>
          </p:cNvPr>
          <p:cNvSpPr>
            <a:spLocks noGrp="1"/>
          </p:cNvSpPr>
          <p:nvPr>
            <p:ph type="title"/>
          </p:nvPr>
        </p:nvSpPr>
        <p:spPr>
          <a:xfrm>
            <a:off x="1964275" y="399313"/>
            <a:ext cx="8911687" cy="556990"/>
          </a:xfrm>
        </p:spPr>
        <p:txBody>
          <a:bodyPr>
            <a:normAutofit fontScale="90000"/>
          </a:bodyPr>
          <a:lstStyle/>
          <a:p>
            <a:pPr algn="ctr"/>
            <a:r>
              <a:rPr lang="en-IN" b="1" dirty="0"/>
              <a:t>Coordinator Work Area</a:t>
            </a:r>
          </a:p>
        </p:txBody>
      </p:sp>
      <p:pic>
        <p:nvPicPr>
          <p:cNvPr id="4" name="Picture 3">
            <a:extLst>
              <a:ext uri="{FF2B5EF4-FFF2-40B4-BE49-F238E27FC236}">
                <a16:creationId xmlns:a16="http://schemas.microsoft.com/office/drawing/2014/main" id="{489A80F9-02B4-44BD-AB40-B682F977FBB2}"/>
              </a:ext>
            </a:extLst>
          </p:cNvPr>
          <p:cNvPicPr>
            <a:picLocks noChangeAspect="1"/>
          </p:cNvPicPr>
          <p:nvPr/>
        </p:nvPicPr>
        <p:blipFill>
          <a:blip r:embed="rId2"/>
          <a:stretch>
            <a:fillRect/>
          </a:stretch>
        </p:blipFill>
        <p:spPr>
          <a:xfrm>
            <a:off x="1670529" y="1476687"/>
            <a:ext cx="10126351" cy="4714563"/>
          </a:xfrm>
          <a:prstGeom prst="rect">
            <a:avLst/>
          </a:prstGeom>
        </p:spPr>
      </p:pic>
    </p:spTree>
    <p:extLst>
      <p:ext uri="{BB962C8B-B14F-4D97-AF65-F5344CB8AC3E}">
        <p14:creationId xmlns:p14="http://schemas.microsoft.com/office/powerpoint/2010/main" val="2148088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8656-0D02-4298-AFCA-DE85A268FEBB}"/>
              </a:ext>
            </a:extLst>
          </p:cNvPr>
          <p:cNvSpPr>
            <a:spLocks noGrp="1"/>
          </p:cNvSpPr>
          <p:nvPr>
            <p:ph type="title"/>
          </p:nvPr>
        </p:nvSpPr>
        <p:spPr>
          <a:xfrm>
            <a:off x="2450050" y="328835"/>
            <a:ext cx="8911687" cy="709390"/>
          </a:xfrm>
        </p:spPr>
        <p:txBody>
          <a:bodyPr/>
          <a:lstStyle/>
          <a:p>
            <a:pPr algn="ctr"/>
            <a:r>
              <a:rPr lang="en-IN" b="1" dirty="0" err="1"/>
              <a:t>CareTaker</a:t>
            </a:r>
            <a:r>
              <a:rPr lang="en-IN" b="1" dirty="0"/>
              <a:t> Work Area</a:t>
            </a:r>
          </a:p>
        </p:txBody>
      </p:sp>
      <p:pic>
        <p:nvPicPr>
          <p:cNvPr id="4" name="Picture 3">
            <a:extLst>
              <a:ext uri="{FF2B5EF4-FFF2-40B4-BE49-F238E27FC236}">
                <a16:creationId xmlns:a16="http://schemas.microsoft.com/office/drawing/2014/main" id="{41DAAF01-7D0F-45C5-AA7F-0205ACF3D9BA}"/>
              </a:ext>
            </a:extLst>
          </p:cNvPr>
          <p:cNvPicPr>
            <a:picLocks noChangeAspect="1"/>
          </p:cNvPicPr>
          <p:nvPr/>
        </p:nvPicPr>
        <p:blipFill>
          <a:blip r:embed="rId2"/>
          <a:stretch>
            <a:fillRect/>
          </a:stretch>
        </p:blipFill>
        <p:spPr>
          <a:xfrm>
            <a:off x="2278600" y="1469829"/>
            <a:ext cx="8818025" cy="4680266"/>
          </a:xfrm>
          <a:prstGeom prst="rect">
            <a:avLst/>
          </a:prstGeom>
        </p:spPr>
      </p:pic>
    </p:spTree>
    <p:extLst>
      <p:ext uri="{BB962C8B-B14F-4D97-AF65-F5344CB8AC3E}">
        <p14:creationId xmlns:p14="http://schemas.microsoft.com/office/powerpoint/2010/main" val="4031600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DE09-5BB1-4256-9DE0-348E081F0D40}"/>
              </a:ext>
            </a:extLst>
          </p:cNvPr>
          <p:cNvSpPr>
            <a:spLocks noGrp="1"/>
          </p:cNvSpPr>
          <p:nvPr>
            <p:ph type="title"/>
          </p:nvPr>
        </p:nvSpPr>
        <p:spPr>
          <a:xfrm>
            <a:off x="2107150" y="605060"/>
            <a:ext cx="8911687" cy="785590"/>
          </a:xfrm>
        </p:spPr>
        <p:txBody>
          <a:bodyPr/>
          <a:lstStyle/>
          <a:p>
            <a:pPr algn="ctr"/>
            <a:r>
              <a:rPr lang="en-IN" b="1" dirty="0"/>
              <a:t>Doctor Work Area</a:t>
            </a:r>
          </a:p>
        </p:txBody>
      </p:sp>
      <p:pic>
        <p:nvPicPr>
          <p:cNvPr id="4" name="Picture 3">
            <a:extLst>
              <a:ext uri="{FF2B5EF4-FFF2-40B4-BE49-F238E27FC236}">
                <a16:creationId xmlns:a16="http://schemas.microsoft.com/office/drawing/2014/main" id="{24C8E909-2E12-4D98-9DB0-2A0693B768F7}"/>
              </a:ext>
            </a:extLst>
          </p:cNvPr>
          <p:cNvPicPr>
            <a:picLocks noChangeAspect="1"/>
          </p:cNvPicPr>
          <p:nvPr/>
        </p:nvPicPr>
        <p:blipFill>
          <a:blip r:embed="rId2"/>
          <a:stretch>
            <a:fillRect/>
          </a:stretch>
        </p:blipFill>
        <p:spPr>
          <a:xfrm>
            <a:off x="1762124" y="1789295"/>
            <a:ext cx="9938499" cy="4396970"/>
          </a:xfrm>
          <a:prstGeom prst="rect">
            <a:avLst/>
          </a:prstGeom>
        </p:spPr>
      </p:pic>
    </p:spTree>
    <p:extLst>
      <p:ext uri="{BB962C8B-B14F-4D97-AF65-F5344CB8AC3E}">
        <p14:creationId xmlns:p14="http://schemas.microsoft.com/office/powerpoint/2010/main" val="359774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0D30-7F27-49A9-A6AE-CDF88DD9F3CF}"/>
              </a:ext>
            </a:extLst>
          </p:cNvPr>
          <p:cNvSpPr>
            <a:spLocks noGrp="1"/>
          </p:cNvSpPr>
          <p:nvPr>
            <p:ph type="title"/>
          </p:nvPr>
        </p:nvSpPr>
        <p:spPr>
          <a:xfrm>
            <a:off x="1830925" y="533400"/>
            <a:ext cx="8911687" cy="1063348"/>
          </a:xfrm>
        </p:spPr>
        <p:txBody>
          <a:bodyPr>
            <a:normAutofit/>
          </a:bodyPr>
          <a:lstStyle/>
          <a:p>
            <a:pPr algn="ctr"/>
            <a:r>
              <a:rPr lang="en-IN" sz="3200" b="1" dirty="0"/>
              <a:t>Problem Statement</a:t>
            </a:r>
          </a:p>
        </p:txBody>
      </p:sp>
      <p:sp>
        <p:nvSpPr>
          <p:cNvPr id="3" name="Content Placeholder 2">
            <a:extLst>
              <a:ext uri="{FF2B5EF4-FFF2-40B4-BE49-F238E27FC236}">
                <a16:creationId xmlns:a16="http://schemas.microsoft.com/office/drawing/2014/main" id="{C787134C-55ED-43F0-B7AD-44B0F54156B4}"/>
              </a:ext>
            </a:extLst>
          </p:cNvPr>
          <p:cNvSpPr>
            <a:spLocks noGrp="1"/>
          </p:cNvSpPr>
          <p:nvPr>
            <p:ph idx="1"/>
          </p:nvPr>
        </p:nvSpPr>
        <p:spPr>
          <a:xfrm>
            <a:off x="2360612" y="1863448"/>
            <a:ext cx="8915400" cy="4270652"/>
          </a:xfrm>
        </p:spPr>
        <p:txBody>
          <a:bodyPr>
            <a:normAutofit/>
          </a:bodyPr>
          <a:lstStyle/>
          <a:p>
            <a:r>
              <a:rPr lang="en-US" sz="1600" dirty="0"/>
              <a:t>There are a number of old age homes across the world, but very few of them have enough resources</a:t>
            </a:r>
          </a:p>
          <a:p>
            <a:r>
              <a:rPr lang="en-US" sz="1600" dirty="0"/>
              <a:t>We propose to develop a Java Swing application to collaborate various organizations involved in providing </a:t>
            </a:r>
            <a:r>
              <a:rPr lang="en-US" sz="1600" dirty="0">
                <a:solidFill>
                  <a:schemeClr val="tx1"/>
                </a:solidFill>
              </a:rPr>
              <a:t>facilities</a:t>
            </a:r>
            <a:r>
              <a:rPr lang="en-US" sz="1600" dirty="0"/>
              <a:t> to Old age homes across the world</a:t>
            </a:r>
          </a:p>
          <a:p>
            <a:r>
              <a:rPr lang="en-US" sz="1600" dirty="0"/>
              <a:t>The application would act as a mediator between the Trusts, Old age homes and Members of society</a:t>
            </a:r>
          </a:p>
          <a:p>
            <a:r>
              <a:rPr lang="en-US" sz="1600" dirty="0"/>
              <a:t>It will allow the users to provide services such as Basic Amenities, Sponsor their medications and Fund Medical Treatment and enables the Trusts to address these services.</a:t>
            </a:r>
          </a:p>
          <a:p>
            <a:r>
              <a:rPr lang="en-US" sz="1600" dirty="0"/>
              <a:t>We will then be able to monitor the different types of services and their resolutions, and view statistics regarding the same.</a:t>
            </a:r>
          </a:p>
          <a:p>
            <a:endParaRPr lang="en-IN" sz="1600" dirty="0"/>
          </a:p>
        </p:txBody>
      </p:sp>
    </p:spTree>
    <p:extLst>
      <p:ext uri="{BB962C8B-B14F-4D97-AF65-F5344CB8AC3E}">
        <p14:creationId xmlns:p14="http://schemas.microsoft.com/office/powerpoint/2010/main" val="1209349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7C21-FF52-49EE-B240-C2769F8AFFDD}"/>
              </a:ext>
            </a:extLst>
          </p:cNvPr>
          <p:cNvSpPr>
            <a:spLocks noGrp="1"/>
          </p:cNvSpPr>
          <p:nvPr>
            <p:ph type="title"/>
          </p:nvPr>
        </p:nvSpPr>
        <p:spPr>
          <a:xfrm>
            <a:off x="2373850" y="376460"/>
            <a:ext cx="8911687" cy="804640"/>
          </a:xfrm>
        </p:spPr>
        <p:txBody>
          <a:bodyPr/>
          <a:lstStyle/>
          <a:p>
            <a:pPr algn="ctr"/>
            <a:r>
              <a:rPr lang="en-IN" b="1" dirty="0"/>
              <a:t>View Senior Care Members</a:t>
            </a:r>
          </a:p>
        </p:txBody>
      </p:sp>
      <p:pic>
        <p:nvPicPr>
          <p:cNvPr id="4" name="Picture 3">
            <a:extLst>
              <a:ext uri="{FF2B5EF4-FFF2-40B4-BE49-F238E27FC236}">
                <a16:creationId xmlns:a16="http://schemas.microsoft.com/office/drawing/2014/main" id="{9979D18C-51FD-45FF-AF97-7701B6C52FDE}"/>
              </a:ext>
            </a:extLst>
          </p:cNvPr>
          <p:cNvPicPr>
            <a:picLocks noChangeAspect="1"/>
          </p:cNvPicPr>
          <p:nvPr/>
        </p:nvPicPr>
        <p:blipFill>
          <a:blip r:embed="rId2"/>
          <a:stretch>
            <a:fillRect/>
          </a:stretch>
        </p:blipFill>
        <p:spPr>
          <a:xfrm>
            <a:off x="1771650" y="1578436"/>
            <a:ext cx="10163292" cy="4212764"/>
          </a:xfrm>
          <a:prstGeom prst="rect">
            <a:avLst/>
          </a:prstGeom>
        </p:spPr>
      </p:pic>
    </p:spTree>
    <p:extLst>
      <p:ext uri="{BB962C8B-B14F-4D97-AF65-F5344CB8AC3E}">
        <p14:creationId xmlns:p14="http://schemas.microsoft.com/office/powerpoint/2010/main" val="2456732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DE33-E735-4262-85CA-9FAE8B7ED5CD}"/>
              </a:ext>
            </a:extLst>
          </p:cNvPr>
          <p:cNvSpPr>
            <a:spLocks noGrp="1"/>
          </p:cNvSpPr>
          <p:nvPr>
            <p:ph type="title"/>
          </p:nvPr>
        </p:nvSpPr>
        <p:spPr>
          <a:xfrm>
            <a:off x="2440525" y="376460"/>
            <a:ext cx="8911687" cy="785590"/>
          </a:xfrm>
        </p:spPr>
        <p:txBody>
          <a:bodyPr/>
          <a:lstStyle/>
          <a:p>
            <a:pPr algn="ctr"/>
            <a:r>
              <a:rPr lang="en-IN" b="1" dirty="0"/>
              <a:t>Send Medications for Senior</a:t>
            </a:r>
          </a:p>
        </p:txBody>
      </p:sp>
      <p:pic>
        <p:nvPicPr>
          <p:cNvPr id="4" name="Picture 3">
            <a:extLst>
              <a:ext uri="{FF2B5EF4-FFF2-40B4-BE49-F238E27FC236}">
                <a16:creationId xmlns:a16="http://schemas.microsoft.com/office/drawing/2014/main" id="{5BB5E790-8870-4D1E-856D-3EE97FCC4ACD}"/>
              </a:ext>
            </a:extLst>
          </p:cNvPr>
          <p:cNvPicPr>
            <a:picLocks noChangeAspect="1"/>
          </p:cNvPicPr>
          <p:nvPr/>
        </p:nvPicPr>
        <p:blipFill>
          <a:blip r:embed="rId2"/>
          <a:stretch>
            <a:fillRect/>
          </a:stretch>
        </p:blipFill>
        <p:spPr>
          <a:xfrm>
            <a:off x="2168882" y="1533524"/>
            <a:ext cx="9183329" cy="4448175"/>
          </a:xfrm>
          <a:prstGeom prst="rect">
            <a:avLst/>
          </a:prstGeom>
        </p:spPr>
      </p:pic>
    </p:spTree>
    <p:extLst>
      <p:ext uri="{BB962C8B-B14F-4D97-AF65-F5344CB8AC3E}">
        <p14:creationId xmlns:p14="http://schemas.microsoft.com/office/powerpoint/2010/main" val="2614815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E478-DA31-4FE1-B1B3-5F805E7E693B}"/>
              </a:ext>
            </a:extLst>
          </p:cNvPr>
          <p:cNvSpPr>
            <a:spLocks noGrp="1"/>
          </p:cNvSpPr>
          <p:nvPr>
            <p:ph type="title"/>
          </p:nvPr>
        </p:nvSpPr>
        <p:spPr>
          <a:xfrm>
            <a:off x="2011900" y="347885"/>
            <a:ext cx="8911687" cy="728440"/>
          </a:xfrm>
        </p:spPr>
        <p:txBody>
          <a:bodyPr/>
          <a:lstStyle/>
          <a:p>
            <a:pPr algn="ctr"/>
            <a:r>
              <a:rPr lang="en-IN" b="1" dirty="0"/>
              <a:t>Send Senior for Treatment</a:t>
            </a:r>
          </a:p>
        </p:txBody>
      </p:sp>
      <p:pic>
        <p:nvPicPr>
          <p:cNvPr id="5" name="Picture 4">
            <a:extLst>
              <a:ext uri="{FF2B5EF4-FFF2-40B4-BE49-F238E27FC236}">
                <a16:creationId xmlns:a16="http://schemas.microsoft.com/office/drawing/2014/main" id="{6AE1083F-0C31-4715-89BA-F85765A6F7F8}"/>
              </a:ext>
            </a:extLst>
          </p:cNvPr>
          <p:cNvPicPr>
            <a:picLocks noChangeAspect="1"/>
          </p:cNvPicPr>
          <p:nvPr/>
        </p:nvPicPr>
        <p:blipFill>
          <a:blip r:embed="rId2"/>
          <a:stretch>
            <a:fillRect/>
          </a:stretch>
        </p:blipFill>
        <p:spPr>
          <a:xfrm>
            <a:off x="1419225" y="1533524"/>
            <a:ext cx="10378494" cy="4524375"/>
          </a:xfrm>
          <a:prstGeom prst="rect">
            <a:avLst/>
          </a:prstGeom>
        </p:spPr>
      </p:pic>
    </p:spTree>
    <p:extLst>
      <p:ext uri="{BB962C8B-B14F-4D97-AF65-F5344CB8AC3E}">
        <p14:creationId xmlns:p14="http://schemas.microsoft.com/office/powerpoint/2010/main" val="3501927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EEC5-953E-47FB-BFEA-CE32A48D79B0}"/>
              </a:ext>
            </a:extLst>
          </p:cNvPr>
          <p:cNvSpPr>
            <a:spLocks noGrp="1"/>
          </p:cNvSpPr>
          <p:nvPr>
            <p:ph type="title"/>
          </p:nvPr>
        </p:nvSpPr>
        <p:spPr>
          <a:xfrm>
            <a:off x="2097625" y="281210"/>
            <a:ext cx="8911687" cy="823690"/>
          </a:xfrm>
        </p:spPr>
        <p:txBody>
          <a:bodyPr/>
          <a:lstStyle/>
          <a:p>
            <a:pPr algn="ctr"/>
            <a:r>
              <a:rPr lang="en-IN" b="1" dirty="0"/>
              <a:t>Trust Finance Account</a:t>
            </a:r>
          </a:p>
        </p:txBody>
      </p:sp>
      <p:pic>
        <p:nvPicPr>
          <p:cNvPr id="4" name="Picture 3">
            <a:extLst>
              <a:ext uri="{FF2B5EF4-FFF2-40B4-BE49-F238E27FC236}">
                <a16:creationId xmlns:a16="http://schemas.microsoft.com/office/drawing/2014/main" id="{CDD9B439-3037-4520-A531-94D8305FD757}"/>
              </a:ext>
            </a:extLst>
          </p:cNvPr>
          <p:cNvPicPr>
            <a:picLocks noChangeAspect="1"/>
          </p:cNvPicPr>
          <p:nvPr/>
        </p:nvPicPr>
        <p:blipFill>
          <a:blip r:embed="rId2"/>
          <a:stretch>
            <a:fillRect/>
          </a:stretch>
        </p:blipFill>
        <p:spPr>
          <a:xfrm>
            <a:off x="1838325" y="1792950"/>
            <a:ext cx="9931290" cy="3636300"/>
          </a:xfrm>
          <a:prstGeom prst="rect">
            <a:avLst/>
          </a:prstGeom>
        </p:spPr>
      </p:pic>
    </p:spTree>
    <p:extLst>
      <p:ext uri="{BB962C8B-B14F-4D97-AF65-F5344CB8AC3E}">
        <p14:creationId xmlns:p14="http://schemas.microsoft.com/office/powerpoint/2010/main" val="3107578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6B0E-F67D-41B8-9A42-2EA0EE3D3AF5}"/>
              </a:ext>
            </a:extLst>
          </p:cNvPr>
          <p:cNvSpPr>
            <a:spLocks noGrp="1"/>
          </p:cNvSpPr>
          <p:nvPr>
            <p:ph type="title"/>
          </p:nvPr>
        </p:nvSpPr>
        <p:spPr>
          <a:xfrm>
            <a:off x="1707100" y="376460"/>
            <a:ext cx="8911687" cy="1280890"/>
          </a:xfrm>
        </p:spPr>
        <p:txBody>
          <a:bodyPr/>
          <a:lstStyle/>
          <a:p>
            <a:pPr algn="ctr"/>
            <a:r>
              <a:rPr lang="en-IN" b="1" dirty="0"/>
              <a:t>Future Scope</a:t>
            </a:r>
          </a:p>
        </p:txBody>
      </p:sp>
      <p:sp>
        <p:nvSpPr>
          <p:cNvPr id="3" name="Content Placeholder 2">
            <a:extLst>
              <a:ext uri="{FF2B5EF4-FFF2-40B4-BE49-F238E27FC236}">
                <a16:creationId xmlns:a16="http://schemas.microsoft.com/office/drawing/2014/main" id="{178EC1D3-C00D-476C-9C71-B357CAF59D8C}"/>
              </a:ext>
            </a:extLst>
          </p:cNvPr>
          <p:cNvSpPr>
            <a:spLocks noGrp="1"/>
          </p:cNvSpPr>
          <p:nvPr>
            <p:ph idx="1"/>
          </p:nvPr>
        </p:nvSpPr>
        <p:spPr>
          <a:xfrm>
            <a:off x="2322512" y="2028824"/>
            <a:ext cx="9145588" cy="4086225"/>
          </a:xfrm>
        </p:spPr>
        <p:txBody>
          <a:bodyPr>
            <a:normAutofit/>
          </a:bodyPr>
          <a:lstStyle/>
          <a:p>
            <a:pPr marL="0" indent="0">
              <a:buNone/>
            </a:pPr>
            <a:r>
              <a:rPr lang="en-US" b="1" dirty="0">
                <a:sym typeface="Calibri"/>
              </a:rPr>
              <a:t>Our system aims to help those in need, this help can be extended to following as well:</a:t>
            </a:r>
          </a:p>
          <a:p>
            <a:endParaRPr lang="en-US" b="1" dirty="0"/>
          </a:p>
          <a:p>
            <a:r>
              <a:rPr lang="en-US" b="1" dirty="0"/>
              <a:t>Orphanages</a:t>
            </a:r>
            <a:r>
              <a:rPr lang="en-US" dirty="0"/>
              <a:t> :  We can add enterprise for orphanage networks which can manage work requests like child education and child adoption </a:t>
            </a:r>
          </a:p>
          <a:p>
            <a:endParaRPr lang="en-US" dirty="0"/>
          </a:p>
          <a:p>
            <a:endParaRPr lang="en-US" dirty="0"/>
          </a:p>
          <a:p>
            <a:r>
              <a:rPr lang="en-US" b="1" dirty="0"/>
              <a:t>Stray Animals </a:t>
            </a:r>
            <a:r>
              <a:rPr lang="en-US" dirty="0"/>
              <a:t>:  We can also add an enterprise for rescue animals and add work requests like donations for rescued animals and pet adoption</a:t>
            </a:r>
            <a:endParaRPr lang="en-IN" dirty="0"/>
          </a:p>
        </p:txBody>
      </p:sp>
      <p:pic>
        <p:nvPicPr>
          <p:cNvPr id="4" name="Picture 4" descr="Image result for future scope icon">
            <a:extLst>
              <a:ext uri="{FF2B5EF4-FFF2-40B4-BE49-F238E27FC236}">
                <a16:creationId xmlns:a16="http://schemas.microsoft.com/office/drawing/2014/main" id="{69890945-CB5D-42F6-AFE9-8AD2E4D54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1169" y="166910"/>
            <a:ext cx="2345531" cy="136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95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3491-C431-40AA-B073-1C0E125F4326}"/>
              </a:ext>
            </a:extLst>
          </p:cNvPr>
          <p:cNvSpPr>
            <a:spLocks noGrp="1"/>
          </p:cNvSpPr>
          <p:nvPr>
            <p:ph type="title"/>
          </p:nvPr>
        </p:nvSpPr>
        <p:spPr>
          <a:xfrm>
            <a:off x="1707100" y="2919635"/>
            <a:ext cx="8911687" cy="1280890"/>
          </a:xfrm>
        </p:spPr>
        <p:txBody>
          <a:bodyPr>
            <a:normAutofit/>
          </a:bodyPr>
          <a:lstStyle/>
          <a:p>
            <a:pPr algn="ctr"/>
            <a:r>
              <a:rPr lang="en-IN" sz="4800" b="1" dirty="0"/>
              <a:t>Thank You</a:t>
            </a:r>
          </a:p>
        </p:txBody>
      </p:sp>
    </p:spTree>
    <p:extLst>
      <p:ext uri="{BB962C8B-B14F-4D97-AF65-F5344CB8AC3E}">
        <p14:creationId xmlns:p14="http://schemas.microsoft.com/office/powerpoint/2010/main" val="2516377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69C0-0FCB-4DF1-A2C7-2EF87EDEC95E}"/>
              </a:ext>
            </a:extLst>
          </p:cNvPr>
          <p:cNvSpPr>
            <a:spLocks noGrp="1"/>
          </p:cNvSpPr>
          <p:nvPr>
            <p:ph type="title"/>
          </p:nvPr>
        </p:nvSpPr>
        <p:spPr>
          <a:xfrm>
            <a:off x="2287856" y="281210"/>
            <a:ext cx="8911687" cy="880840"/>
          </a:xfrm>
        </p:spPr>
        <p:txBody>
          <a:bodyPr>
            <a:normAutofit/>
          </a:bodyPr>
          <a:lstStyle/>
          <a:p>
            <a:pPr algn="ctr"/>
            <a:r>
              <a:rPr lang="en-IN" sz="3200" b="1" dirty="0"/>
              <a:t>Proposed</a:t>
            </a:r>
            <a:r>
              <a:rPr lang="en-IN" sz="3200" dirty="0"/>
              <a:t> </a:t>
            </a:r>
            <a:r>
              <a:rPr lang="en-IN" sz="3200" b="1" dirty="0"/>
              <a:t>Solution</a:t>
            </a:r>
          </a:p>
        </p:txBody>
      </p:sp>
      <p:sp>
        <p:nvSpPr>
          <p:cNvPr id="3" name="Content Placeholder 2">
            <a:extLst>
              <a:ext uri="{FF2B5EF4-FFF2-40B4-BE49-F238E27FC236}">
                <a16:creationId xmlns:a16="http://schemas.microsoft.com/office/drawing/2014/main" id="{C0B1113A-7D55-44BA-B8EA-650527D0E9D8}"/>
              </a:ext>
            </a:extLst>
          </p:cNvPr>
          <p:cNvSpPr>
            <a:spLocks noGrp="1"/>
          </p:cNvSpPr>
          <p:nvPr>
            <p:ph idx="1"/>
          </p:nvPr>
        </p:nvSpPr>
        <p:spPr>
          <a:xfrm>
            <a:off x="1943100" y="1343026"/>
            <a:ext cx="10096500" cy="6505574"/>
          </a:xfrm>
        </p:spPr>
        <p:txBody>
          <a:bodyPr>
            <a:noAutofit/>
          </a:bodyPr>
          <a:lstStyle/>
          <a:p>
            <a:r>
              <a:rPr lang="en-US" sz="1600" dirty="0"/>
              <a:t>Maintaining a database of all the registered Trusts present across the world and their current projects grouped by their location and the services that they offer. </a:t>
            </a:r>
          </a:p>
          <a:p>
            <a:r>
              <a:rPr lang="en-US" sz="1600" dirty="0"/>
              <a:t>Helps the organizations involved in supporting old aged people by building a bridge between them so that they could communicate and reach out to the Old Age Home. The system will allow users to request for services such as medical treatment ,medicines and provide amenities to Old age home.</a:t>
            </a:r>
          </a:p>
          <a:p>
            <a:r>
              <a:rPr lang="en-US" sz="1600" dirty="0"/>
              <a:t>The system will be able to analyze the performance of the Trusts based on the number of cases that receive and the number of cases the services are provided</a:t>
            </a:r>
          </a:p>
          <a:p>
            <a:r>
              <a:rPr lang="en-US" sz="1600" dirty="0"/>
              <a:t>Registered users will be able to look for Trusts in the vicinity and apply for available job vacancies and volunteering services. The application would also allow the users to check up on the job application status</a:t>
            </a:r>
          </a:p>
          <a:p>
            <a:r>
              <a:rPr lang="en-US" sz="1600" dirty="0"/>
              <a:t>The Trust head will have access to all the branches and can monitor the progress of a specific branch and take actions accordingly to improve overall performance. </a:t>
            </a:r>
          </a:p>
          <a:p>
            <a:endParaRPr lang="en-IN" sz="1600" dirty="0"/>
          </a:p>
        </p:txBody>
      </p:sp>
    </p:spTree>
    <p:extLst>
      <p:ext uri="{BB962C8B-B14F-4D97-AF65-F5344CB8AC3E}">
        <p14:creationId xmlns:p14="http://schemas.microsoft.com/office/powerpoint/2010/main" val="664811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DD8B-1B30-4C54-B639-360C225EC736}"/>
              </a:ext>
            </a:extLst>
          </p:cNvPr>
          <p:cNvSpPr>
            <a:spLocks noGrp="1"/>
          </p:cNvSpPr>
          <p:nvPr>
            <p:ph type="title"/>
          </p:nvPr>
        </p:nvSpPr>
        <p:spPr>
          <a:xfrm>
            <a:off x="2589212" y="306333"/>
            <a:ext cx="8911687" cy="750942"/>
          </a:xfrm>
        </p:spPr>
        <p:txBody>
          <a:bodyPr>
            <a:normAutofit/>
          </a:bodyPr>
          <a:lstStyle/>
          <a:p>
            <a:pPr algn="ctr"/>
            <a:r>
              <a:rPr lang="en-IN" sz="3200" b="1" dirty="0"/>
              <a:t>Eco-System Architecture</a:t>
            </a:r>
          </a:p>
        </p:txBody>
      </p:sp>
      <p:pic>
        <p:nvPicPr>
          <p:cNvPr id="6" name="Picture 5">
            <a:extLst>
              <a:ext uri="{FF2B5EF4-FFF2-40B4-BE49-F238E27FC236}">
                <a16:creationId xmlns:a16="http://schemas.microsoft.com/office/drawing/2014/main" id="{F4B9D8E5-3C00-44E4-985A-88AFF71F47DE}"/>
              </a:ext>
            </a:extLst>
          </p:cNvPr>
          <p:cNvPicPr>
            <a:picLocks noChangeAspect="1"/>
          </p:cNvPicPr>
          <p:nvPr/>
        </p:nvPicPr>
        <p:blipFill>
          <a:blip r:embed="rId2"/>
          <a:stretch>
            <a:fillRect/>
          </a:stretch>
        </p:blipFill>
        <p:spPr>
          <a:xfrm>
            <a:off x="4124307" y="1003655"/>
            <a:ext cx="5210193" cy="5612944"/>
          </a:xfrm>
          <a:prstGeom prst="rect">
            <a:avLst/>
          </a:prstGeom>
        </p:spPr>
      </p:pic>
    </p:spTree>
    <p:extLst>
      <p:ext uri="{BB962C8B-B14F-4D97-AF65-F5344CB8AC3E}">
        <p14:creationId xmlns:p14="http://schemas.microsoft.com/office/powerpoint/2010/main" val="4822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5C7C-F6FD-4F04-AA9C-FE25852232E7}"/>
              </a:ext>
            </a:extLst>
          </p:cNvPr>
          <p:cNvSpPr>
            <a:spLocks noGrp="1"/>
          </p:cNvSpPr>
          <p:nvPr>
            <p:ph type="title"/>
          </p:nvPr>
        </p:nvSpPr>
        <p:spPr>
          <a:xfrm>
            <a:off x="2183350" y="133350"/>
            <a:ext cx="8911687" cy="819150"/>
          </a:xfrm>
        </p:spPr>
        <p:txBody>
          <a:bodyPr/>
          <a:lstStyle/>
          <a:p>
            <a:pPr algn="ctr"/>
            <a:r>
              <a:rPr lang="en-IN" b="1" dirty="0"/>
              <a:t>UML Diagram</a:t>
            </a:r>
          </a:p>
        </p:txBody>
      </p:sp>
      <p:pic>
        <p:nvPicPr>
          <p:cNvPr id="5" name="Picture 4">
            <a:extLst>
              <a:ext uri="{FF2B5EF4-FFF2-40B4-BE49-F238E27FC236}">
                <a16:creationId xmlns:a16="http://schemas.microsoft.com/office/drawing/2014/main" id="{06850A51-DA4F-43A9-BF94-44887E15EF9B}"/>
              </a:ext>
            </a:extLst>
          </p:cNvPr>
          <p:cNvPicPr>
            <a:picLocks noChangeAspect="1"/>
          </p:cNvPicPr>
          <p:nvPr/>
        </p:nvPicPr>
        <p:blipFill>
          <a:blip r:embed="rId2"/>
          <a:stretch>
            <a:fillRect/>
          </a:stretch>
        </p:blipFill>
        <p:spPr>
          <a:xfrm>
            <a:off x="1714500" y="1235980"/>
            <a:ext cx="10051541" cy="5488670"/>
          </a:xfrm>
          <a:prstGeom prst="rect">
            <a:avLst/>
          </a:prstGeom>
        </p:spPr>
      </p:pic>
    </p:spTree>
    <p:extLst>
      <p:ext uri="{BB962C8B-B14F-4D97-AF65-F5344CB8AC3E}">
        <p14:creationId xmlns:p14="http://schemas.microsoft.com/office/powerpoint/2010/main" val="1097290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064DF-9812-4A89-BCE6-04053AFAEC88}"/>
              </a:ext>
            </a:extLst>
          </p:cNvPr>
          <p:cNvSpPr>
            <a:spLocks noGrp="1"/>
          </p:cNvSpPr>
          <p:nvPr>
            <p:ph type="title"/>
          </p:nvPr>
        </p:nvSpPr>
        <p:spPr>
          <a:xfrm>
            <a:off x="2355123" y="614585"/>
            <a:ext cx="8911687" cy="1280890"/>
          </a:xfrm>
        </p:spPr>
        <p:txBody>
          <a:bodyPr/>
          <a:lstStyle/>
          <a:p>
            <a:pPr algn="ctr"/>
            <a:r>
              <a:rPr lang="en-IN" sz="3200" b="1" dirty="0"/>
              <a:t>Work Flow – Donation of Amenities</a:t>
            </a:r>
            <a:br>
              <a:rPr lang="en-IN" sz="3200" b="1" dirty="0"/>
            </a:br>
            <a:r>
              <a:rPr lang="en-IN" sz="3200" b="1" dirty="0"/>
              <a:t>(Organization to Organization)</a:t>
            </a:r>
          </a:p>
        </p:txBody>
      </p:sp>
      <p:pic>
        <p:nvPicPr>
          <p:cNvPr id="5" name="Picture 4">
            <a:extLst>
              <a:ext uri="{FF2B5EF4-FFF2-40B4-BE49-F238E27FC236}">
                <a16:creationId xmlns:a16="http://schemas.microsoft.com/office/drawing/2014/main" id="{A9E01177-F812-41CF-8383-047F2D06FD9E}"/>
              </a:ext>
            </a:extLst>
          </p:cNvPr>
          <p:cNvPicPr>
            <a:picLocks noChangeAspect="1"/>
          </p:cNvPicPr>
          <p:nvPr/>
        </p:nvPicPr>
        <p:blipFill>
          <a:blip r:embed="rId2"/>
          <a:stretch>
            <a:fillRect/>
          </a:stretch>
        </p:blipFill>
        <p:spPr>
          <a:xfrm>
            <a:off x="3239683" y="2171701"/>
            <a:ext cx="7142568" cy="4300786"/>
          </a:xfrm>
          <a:prstGeom prst="rect">
            <a:avLst/>
          </a:prstGeom>
        </p:spPr>
      </p:pic>
    </p:spTree>
    <p:extLst>
      <p:ext uri="{BB962C8B-B14F-4D97-AF65-F5344CB8AC3E}">
        <p14:creationId xmlns:p14="http://schemas.microsoft.com/office/powerpoint/2010/main" val="2618712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267F-4083-4945-8EA5-AB340D7C2299}"/>
              </a:ext>
            </a:extLst>
          </p:cNvPr>
          <p:cNvSpPr>
            <a:spLocks noGrp="1"/>
          </p:cNvSpPr>
          <p:nvPr>
            <p:ph type="title"/>
          </p:nvPr>
        </p:nvSpPr>
        <p:spPr>
          <a:xfrm>
            <a:off x="2459575" y="262160"/>
            <a:ext cx="8911687" cy="1280890"/>
          </a:xfrm>
        </p:spPr>
        <p:txBody>
          <a:bodyPr>
            <a:normAutofit fontScale="90000"/>
          </a:bodyPr>
          <a:lstStyle/>
          <a:p>
            <a:pPr algn="ctr"/>
            <a:r>
              <a:rPr lang="en-IN" b="1" dirty="0"/>
              <a:t>Work Flow- Provide Medications</a:t>
            </a:r>
            <a:br>
              <a:rPr lang="en-IN" b="1" dirty="0"/>
            </a:br>
            <a:r>
              <a:rPr lang="en-IN" b="1" dirty="0"/>
              <a:t>(Enterprise to Enterprise)</a:t>
            </a:r>
            <a:br>
              <a:rPr lang="en-IN" b="1" dirty="0"/>
            </a:br>
            <a:endParaRPr lang="en-IN" b="1" dirty="0"/>
          </a:p>
        </p:txBody>
      </p:sp>
      <p:pic>
        <p:nvPicPr>
          <p:cNvPr id="5" name="Picture 4">
            <a:extLst>
              <a:ext uri="{FF2B5EF4-FFF2-40B4-BE49-F238E27FC236}">
                <a16:creationId xmlns:a16="http://schemas.microsoft.com/office/drawing/2014/main" id="{12667A5D-0910-441F-B0AA-8536FC2DDAF8}"/>
              </a:ext>
            </a:extLst>
          </p:cNvPr>
          <p:cNvPicPr>
            <a:picLocks noChangeAspect="1"/>
          </p:cNvPicPr>
          <p:nvPr/>
        </p:nvPicPr>
        <p:blipFill>
          <a:blip r:embed="rId2"/>
          <a:stretch>
            <a:fillRect/>
          </a:stretch>
        </p:blipFill>
        <p:spPr>
          <a:xfrm>
            <a:off x="2181225" y="1814512"/>
            <a:ext cx="9323387" cy="4922312"/>
          </a:xfrm>
          <a:prstGeom prst="rect">
            <a:avLst/>
          </a:prstGeom>
        </p:spPr>
      </p:pic>
    </p:spTree>
    <p:extLst>
      <p:ext uri="{BB962C8B-B14F-4D97-AF65-F5344CB8AC3E}">
        <p14:creationId xmlns:p14="http://schemas.microsoft.com/office/powerpoint/2010/main" val="3727215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05CC-6F2F-4747-845A-5E2DBF737783}"/>
              </a:ext>
            </a:extLst>
          </p:cNvPr>
          <p:cNvSpPr>
            <a:spLocks noGrp="1"/>
          </p:cNvSpPr>
          <p:nvPr>
            <p:ph type="title"/>
          </p:nvPr>
        </p:nvSpPr>
        <p:spPr>
          <a:xfrm>
            <a:off x="2488150" y="306333"/>
            <a:ext cx="8911687" cy="1008117"/>
          </a:xfrm>
        </p:spPr>
        <p:txBody>
          <a:bodyPr>
            <a:normAutofit fontScale="90000"/>
          </a:bodyPr>
          <a:lstStyle/>
          <a:p>
            <a:pPr algn="ctr"/>
            <a:r>
              <a:rPr lang="en-IN" b="1" dirty="0"/>
              <a:t>Work Flow- Provide Treatment</a:t>
            </a:r>
            <a:br>
              <a:rPr lang="en-IN" b="1" dirty="0"/>
            </a:br>
            <a:r>
              <a:rPr lang="en-IN" b="1" dirty="0"/>
              <a:t>(Enterprise to Enterprise)</a:t>
            </a:r>
          </a:p>
        </p:txBody>
      </p:sp>
      <p:pic>
        <p:nvPicPr>
          <p:cNvPr id="5" name="Picture 4">
            <a:extLst>
              <a:ext uri="{FF2B5EF4-FFF2-40B4-BE49-F238E27FC236}">
                <a16:creationId xmlns:a16="http://schemas.microsoft.com/office/drawing/2014/main" id="{5CB6C8C8-8656-4D33-8926-11A8BCD49239}"/>
              </a:ext>
            </a:extLst>
          </p:cNvPr>
          <p:cNvPicPr>
            <a:picLocks noChangeAspect="1"/>
          </p:cNvPicPr>
          <p:nvPr/>
        </p:nvPicPr>
        <p:blipFill>
          <a:blip r:embed="rId2"/>
          <a:stretch>
            <a:fillRect/>
          </a:stretch>
        </p:blipFill>
        <p:spPr>
          <a:xfrm>
            <a:off x="2175415" y="1757362"/>
            <a:ext cx="8911687" cy="4650495"/>
          </a:xfrm>
          <a:prstGeom prst="rect">
            <a:avLst/>
          </a:prstGeom>
        </p:spPr>
      </p:pic>
    </p:spTree>
    <p:extLst>
      <p:ext uri="{BB962C8B-B14F-4D97-AF65-F5344CB8AC3E}">
        <p14:creationId xmlns:p14="http://schemas.microsoft.com/office/powerpoint/2010/main" val="2832908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3310-4820-41F6-B19C-5F882210E04E}"/>
              </a:ext>
            </a:extLst>
          </p:cNvPr>
          <p:cNvSpPr>
            <a:spLocks noGrp="1"/>
          </p:cNvSpPr>
          <p:nvPr>
            <p:ph type="title"/>
          </p:nvPr>
        </p:nvSpPr>
        <p:spPr/>
        <p:txBody>
          <a:bodyPr/>
          <a:lstStyle/>
          <a:p>
            <a:pPr algn="ctr"/>
            <a:r>
              <a:rPr lang="en-IN" b="1" dirty="0"/>
              <a:t>Roles</a:t>
            </a:r>
          </a:p>
        </p:txBody>
      </p:sp>
      <p:sp>
        <p:nvSpPr>
          <p:cNvPr id="3" name="Content Placeholder 2">
            <a:extLst>
              <a:ext uri="{FF2B5EF4-FFF2-40B4-BE49-F238E27FC236}">
                <a16:creationId xmlns:a16="http://schemas.microsoft.com/office/drawing/2014/main" id="{A7AAD555-C88A-4918-B3F7-3C8E49C2586F}"/>
              </a:ext>
            </a:extLst>
          </p:cNvPr>
          <p:cNvSpPr>
            <a:spLocks noGrp="1"/>
          </p:cNvSpPr>
          <p:nvPr>
            <p:ph idx="1"/>
          </p:nvPr>
        </p:nvSpPr>
        <p:spPr>
          <a:xfrm>
            <a:off x="2589212" y="2133600"/>
            <a:ext cx="8915400" cy="3181350"/>
          </a:xfrm>
        </p:spPr>
        <p:txBody>
          <a:bodyPr>
            <a:normAutofit/>
          </a:bodyPr>
          <a:lstStyle/>
          <a:p>
            <a:r>
              <a:rPr lang="en-IN" sz="2000" dirty="0"/>
              <a:t>1. System Admin </a:t>
            </a:r>
          </a:p>
          <a:p>
            <a:r>
              <a:rPr lang="en-IN" sz="2000" dirty="0"/>
              <a:t>2. Manager </a:t>
            </a:r>
          </a:p>
          <a:p>
            <a:r>
              <a:rPr lang="en-IN" sz="2000" dirty="0"/>
              <a:t>3. Coordinator </a:t>
            </a:r>
          </a:p>
          <a:p>
            <a:r>
              <a:rPr lang="en-IN" sz="2000" dirty="0"/>
              <a:t>4. Guest User </a:t>
            </a:r>
          </a:p>
          <a:p>
            <a:r>
              <a:rPr lang="en-IN" sz="2000" dirty="0"/>
              <a:t>5. Applicant </a:t>
            </a:r>
          </a:p>
          <a:p>
            <a:r>
              <a:rPr lang="en-IN" sz="2000" dirty="0"/>
              <a:t>6. </a:t>
            </a:r>
            <a:r>
              <a:rPr lang="en-IN" sz="2000" dirty="0" err="1"/>
              <a:t>CareTaker</a:t>
            </a:r>
            <a:r>
              <a:rPr lang="en-IN" sz="2000" dirty="0"/>
              <a:t> </a:t>
            </a:r>
          </a:p>
          <a:p>
            <a:r>
              <a:rPr lang="en-IN" sz="2000" dirty="0"/>
              <a:t>7. Doctor </a:t>
            </a:r>
          </a:p>
          <a:p>
            <a:endParaRPr lang="en-IN" sz="2000" dirty="0"/>
          </a:p>
        </p:txBody>
      </p:sp>
    </p:spTree>
    <p:extLst>
      <p:ext uri="{BB962C8B-B14F-4D97-AF65-F5344CB8AC3E}">
        <p14:creationId xmlns:p14="http://schemas.microsoft.com/office/powerpoint/2010/main" val="80442117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0</TotalTime>
  <Words>676</Words>
  <Application>Microsoft Office PowerPoint</Application>
  <PresentationFormat>Widescreen</PresentationFormat>
  <Paragraphs>60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Century Gothic</vt:lpstr>
      <vt:lpstr>Wingdings</vt:lpstr>
      <vt:lpstr>Wingdings 3</vt:lpstr>
      <vt:lpstr>Wisp</vt:lpstr>
      <vt:lpstr>MediCare</vt:lpstr>
      <vt:lpstr>Problem Statement</vt:lpstr>
      <vt:lpstr>Proposed Solution</vt:lpstr>
      <vt:lpstr>Eco-System Architecture</vt:lpstr>
      <vt:lpstr>UML Diagram</vt:lpstr>
      <vt:lpstr>Work Flow – Donation of Amenities (Organization to Organization)</vt:lpstr>
      <vt:lpstr>Work Flow- Provide Medications (Enterprise to Enterprise) </vt:lpstr>
      <vt:lpstr>Work Flow- Provide Treatment (Enterprise to Enterprise)</vt:lpstr>
      <vt:lpstr>Roles</vt:lpstr>
      <vt:lpstr>Capabilities</vt:lpstr>
      <vt:lpstr>Login Screen</vt:lpstr>
      <vt:lpstr>System Admin Work Area</vt:lpstr>
      <vt:lpstr>Guest Work Area</vt:lpstr>
      <vt:lpstr>Raise Request</vt:lpstr>
      <vt:lpstr>Manager Work Area</vt:lpstr>
      <vt:lpstr>View Request Status – Bar Graph</vt:lpstr>
      <vt:lpstr>Coordinator Work Area</vt:lpstr>
      <vt:lpstr>CareTaker Work Area</vt:lpstr>
      <vt:lpstr>Doctor Work Area</vt:lpstr>
      <vt:lpstr>View Senior Care Members</vt:lpstr>
      <vt:lpstr>Send Medications for Senior</vt:lpstr>
      <vt:lpstr>Send Senior for Treatment</vt:lpstr>
      <vt:lpstr>Trust Finance Account</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MediCare</dc:title>
  <dc:creator>Karishma Murde</dc:creator>
  <cp:lastModifiedBy>Karishma Murde</cp:lastModifiedBy>
  <cp:revision>20</cp:revision>
  <dcterms:created xsi:type="dcterms:W3CDTF">2020-04-19T19:25:45Z</dcterms:created>
  <dcterms:modified xsi:type="dcterms:W3CDTF">2020-04-21T02:54:56Z</dcterms:modified>
</cp:coreProperties>
</file>